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8"/>
  </p:notesMasterIdLst>
  <p:sldIdLst>
    <p:sldId id="507" r:id="rId2"/>
    <p:sldId id="509" r:id="rId3"/>
    <p:sldId id="510" r:id="rId4"/>
    <p:sldId id="489" r:id="rId5"/>
    <p:sldId id="512" r:id="rId6"/>
    <p:sldId id="51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FFFF00"/>
    <a:srgbClr val="FFFFCC"/>
    <a:srgbClr val="C9C400"/>
    <a:srgbClr val="996633"/>
    <a:srgbClr val="0B538E"/>
    <a:srgbClr val="FF9900"/>
    <a:srgbClr val="09407B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77" autoAdjust="0"/>
    <p:restoredTop sz="99055" autoAdjust="0"/>
  </p:normalViewPr>
  <p:slideViewPr>
    <p:cSldViewPr>
      <p:cViewPr>
        <p:scale>
          <a:sx n="90" d="100"/>
          <a:sy n="90" d="100"/>
        </p:scale>
        <p:origin x="-78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143A591-BD78-4B58-A792-70070AA93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902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D8FC0E-DB80-4009-8961-117E00492EC2}" type="slidenum">
              <a:rPr lang="en-US"/>
              <a:pPr algn="r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902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D8FC0E-DB80-4009-8961-117E00492EC2}" type="slidenum">
              <a:rPr lang="en-US"/>
              <a:pPr algn="r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902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D8FC0E-DB80-4009-8961-117E00492EC2}" type="slidenum">
              <a:rPr lang="en-US"/>
              <a:pPr algn="r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4AF30391-205A-4AFD-B515-21220ABC4790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741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500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500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76200"/>
            <a:ext cx="461665" cy="343780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Monitor &amp; Improve Operations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229325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Troubleshoot Issues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4335482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Prepare Regulatory &amp; Internal Reports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2310889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Easily Compile Data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346505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Manage Complex Calculations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4A12CC1E-7BA8-43AA-BF99-4473595CA34B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15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2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2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3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EAD20B9C-96CA-40B9-B2F2-F131ED5ACBB4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3" r:id="rId15"/>
    <p:sldLayoutId id="2147483694" r:id="rId16"/>
    <p:sldLayoutId id="2147483695" r:id="rId17"/>
    <p:sldLayoutId id="2147483696" r:id="rId18"/>
    <p:sldLayoutId id="2147483697" r:id="rId19"/>
  </p:sldLayoutIdLst>
  <p:transition spd="med" advClick="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Study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Managing Chemical Costs by Finding Optimal Alum Usage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(</a:t>
            </a:r>
            <a:r>
              <a:rPr lang="en-US" sz="2400" b="1" i="1" dirty="0" smtClean="0"/>
              <a:t>Analyzing Alum</a:t>
            </a:r>
            <a:r>
              <a:rPr lang="en-US" sz="2400" b="1" i="1" dirty="0"/>
              <a:t> effect on S</a:t>
            </a:r>
            <a:r>
              <a:rPr lang="en-US" sz="2400" b="1" i="1" dirty="0" smtClean="0"/>
              <a:t>ettled</a:t>
            </a:r>
            <a:r>
              <a:rPr lang="en-US" sz="2400" b="1" i="1" dirty="0"/>
              <a:t> </a:t>
            </a:r>
            <a:r>
              <a:rPr lang="en-US" sz="2400" b="1" i="1" dirty="0" smtClean="0"/>
              <a:t>Water </a:t>
            </a:r>
            <a:r>
              <a:rPr lang="en-US" sz="2400" b="1" i="1" dirty="0"/>
              <a:t>T</a:t>
            </a:r>
            <a:r>
              <a:rPr lang="en-US" sz="2400" b="1" i="1" dirty="0" smtClean="0"/>
              <a:t>urbidity)</a:t>
            </a:r>
            <a:endParaRPr lang="en-US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 Alum costs are increasing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Symptoms: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Having trouble controlling Settled Water Turbidity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Monthly chemical bill increasing, over budget year to date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Higher than historical backwash frequencies - loss of production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Operators are changing dosing frequently based on gut feel.  No consensus on dosing strategy.</a:t>
            </a:r>
          </a:p>
        </p:txBody>
      </p:sp>
    </p:spTree>
  </p:cSld>
  <p:clrMapOvr>
    <a:masterClrMapping/>
  </p:clrMapOvr>
  <p:transition spd="med"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Plan: Analyzing the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48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The principles of “Plan-Do-Check-Act” provide sustainable results.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u="sng" dirty="0" smtClean="0"/>
              <a:t>Plan</a:t>
            </a:r>
            <a:r>
              <a:rPr lang="en-US" dirty="0" smtClean="0"/>
              <a:t>: Use WIMS to view Historic SCADA data from Hach Turbidity meters on Raw and Settled Water vs Alum usage entered manually by the Operators.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US" i="1" dirty="0" smtClean="0"/>
              <a:t>Looking at single parameter is interesting, but combining the three parameters paints the big picture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US" i="1" dirty="0" smtClean="0"/>
              <a:t>The ability to combine any of our data (SCADA, Lab, Operator collected, calculations) quickly is an invaluable tool in managing a water plant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8305800" cy="467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r>
              <a:rPr lang="en-US" dirty="0" smtClean="0"/>
              <a:t>Plan: Identify the problem</a:t>
            </a:r>
          </a:p>
        </p:txBody>
      </p:sp>
      <p:sp>
        <p:nvSpPr>
          <p:cNvPr id="128002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8458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The WIMS chart below shows that </a:t>
            </a:r>
            <a:r>
              <a:rPr lang="en-US" sz="1800" dirty="0">
                <a:latin typeface="Calibri" pitchFamily="34" charset="0"/>
              </a:rPr>
              <a:t>increased alum dosing (circled) did not improve settled water turbidity.  This led to an opportunity to save up to 10 percent in alum dosage.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6096000"/>
            <a:ext cx="6629400" cy="276999"/>
          </a:xfrm>
          <a:prstGeom prst="rect">
            <a:avLst/>
          </a:prstGeom>
          <a:solidFill>
            <a:srgbClr val="FFFFCC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data shows to dose based on Raw Water Turbidity/demand but never dose more than 6500 lbs/day.</a:t>
            </a:r>
            <a:endParaRPr lang="en-US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990600"/>
          </a:xfrm>
        </p:spPr>
        <p:txBody>
          <a:bodyPr/>
          <a:lstStyle/>
          <a:p>
            <a:r>
              <a:rPr lang="en-US" dirty="0" smtClean="0"/>
              <a:t>Do-Check: Sustainability</a:t>
            </a:r>
          </a:p>
        </p:txBody>
      </p:sp>
      <p:sp>
        <p:nvSpPr>
          <p:cNvPr id="128002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458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 sz="1800" dirty="0" smtClean="0">
                <a:latin typeface="+mn-lt"/>
              </a:rPr>
              <a:t>Best Management Practices say it is not enough to simply identify the problem</a:t>
            </a:r>
            <a:endParaRPr lang="en-US" sz="1800" dirty="0"/>
          </a:p>
          <a:p>
            <a:r>
              <a:rPr lang="en-US" sz="1800" dirty="0" smtClean="0">
                <a:latin typeface="+mn-lt"/>
              </a:rPr>
              <a:t>and formulate a solution.  They must be sustainable to gain maximum benefit!</a:t>
            </a:r>
          </a:p>
          <a:p>
            <a:endParaRPr lang="en-US" sz="1800" dirty="0" smtClean="0"/>
          </a:p>
          <a:p>
            <a:r>
              <a:rPr lang="en-US" sz="1800" u="sng" dirty="0" smtClean="0"/>
              <a:t>Sustainability is achieved by: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/>
              <a:t>Clearly defining goals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/>
              <a:t>Continuous monitoring and </a:t>
            </a:r>
            <a:br>
              <a:rPr lang="en-US" sz="1800" dirty="0" smtClean="0"/>
            </a:br>
            <a:r>
              <a:rPr lang="en-US" sz="1800" dirty="0" smtClean="0"/>
              <a:t>improvement</a:t>
            </a:r>
          </a:p>
        </p:txBody>
      </p:sp>
      <p:pic>
        <p:nvPicPr>
          <p:cNvPr id="8" name="Picture 7" descr="Dashboa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600200"/>
            <a:ext cx="5656173" cy="3975383"/>
          </a:xfrm>
          <a:prstGeom prst="rect">
            <a:avLst/>
          </a:prstGeom>
        </p:spPr>
      </p:pic>
      <p:pic>
        <p:nvPicPr>
          <p:cNvPr id="7" name="Picture 6" descr="Alum Cost per MG Treated Grap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895600"/>
            <a:ext cx="4929677" cy="361889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0800000">
            <a:off x="4648200" y="5029200"/>
            <a:ext cx="1447800" cy="381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5562600"/>
            <a:ext cx="2341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Monitoring becomes easy</a:t>
            </a:r>
          </a:p>
          <a:p>
            <a:r>
              <a:rPr lang="en-US" b="1" dirty="0" smtClean="0"/>
              <a:t>Useful graphs are one click away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 rot="21020107">
            <a:off x="846774" y="3504474"/>
            <a:ext cx="914400" cy="1702341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76400" y="4953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Corrective action taken resulting in long term benefits</a:t>
            </a:r>
            <a:endParaRPr lang="en-US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019800" y="3886200"/>
            <a:ext cx="2514600" cy="1676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990600"/>
          </a:xfrm>
        </p:spPr>
        <p:txBody>
          <a:bodyPr/>
          <a:lstStyle/>
          <a:p>
            <a:r>
              <a:rPr lang="en-US" dirty="0" smtClean="0"/>
              <a:t>Act: Results and Continuous Improvement</a:t>
            </a:r>
          </a:p>
        </p:txBody>
      </p:sp>
      <p:sp>
        <p:nvSpPr>
          <p:cNvPr id="128002" name="Text Box 3"/>
          <p:cNvSpPr txBox="1">
            <a:spLocks noChangeArrowheads="1"/>
          </p:cNvSpPr>
          <p:nvPr/>
        </p:nvSpPr>
        <p:spPr bwMode="auto">
          <a:xfrm>
            <a:off x="152400" y="914400"/>
            <a:ext cx="84582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endParaRPr lang="en-US" sz="1800" dirty="0" smtClean="0">
              <a:latin typeface="+mn-lt"/>
            </a:endParaRPr>
          </a:p>
          <a:p>
            <a:pPr marL="230188" indent="-230188"/>
            <a:r>
              <a:rPr lang="en-US" sz="1800" dirty="0" smtClean="0">
                <a:latin typeface="+mn-lt"/>
              </a:rPr>
              <a:t>Savings achieved</a:t>
            </a:r>
            <a:r>
              <a:rPr lang="en-US" sz="1800" dirty="0" smtClean="0"/>
              <a:t>: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10</a:t>
            </a:r>
            <a:r>
              <a:rPr lang="en-US" sz="1800" smtClean="0">
                <a:latin typeface="+mn-lt"/>
              </a:rPr>
              <a:t>% savings </a:t>
            </a:r>
            <a:r>
              <a:rPr lang="en-US" sz="1800" dirty="0" smtClean="0">
                <a:latin typeface="+mn-lt"/>
              </a:rPr>
              <a:t>on chemical </a:t>
            </a:r>
            <a:r>
              <a:rPr lang="en-US" sz="1800" dirty="0" smtClean="0">
                <a:latin typeface="+mn-lt"/>
              </a:rPr>
              <a:t>usage (~</a:t>
            </a:r>
            <a:r>
              <a:rPr lang="en-US" sz="1800" smtClean="0">
                <a:latin typeface="+mn-lt"/>
              </a:rPr>
              <a:t>10K/yr per MGD)</a:t>
            </a:r>
            <a:endParaRPr lang="en-US" sz="1800" dirty="0" smtClean="0">
              <a:latin typeface="+mn-lt"/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Better time management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Consistent settled water turbidities requires less frequent backwash:</a:t>
            </a:r>
          </a:p>
          <a:p>
            <a:pPr marL="687388" lvl="1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Increased capacity</a:t>
            </a:r>
          </a:p>
          <a:p>
            <a:pPr marL="687388" lvl="1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Less wasted finished water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Management by exception: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Dashboards allow easy monitoring for sustainability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Notification by email or mobile devices for fast response to potential problems</a:t>
            </a:r>
          </a:p>
          <a:p>
            <a:pPr marL="230188" indent="-230188"/>
            <a:endParaRPr lang="en-US" sz="1800" dirty="0" smtClean="0">
              <a:latin typeface="+mn-lt"/>
            </a:endParaRPr>
          </a:p>
          <a:p>
            <a:pPr marL="230188" indent="-230188"/>
            <a:r>
              <a:rPr lang="en-US" sz="1800" dirty="0" smtClean="0">
                <a:latin typeface="+mn-lt"/>
              </a:rPr>
              <a:t>Everyone is Making </a:t>
            </a:r>
            <a:r>
              <a:rPr lang="en-US" sz="1800" u="sng" dirty="0" smtClean="0">
                <a:latin typeface="+mn-lt"/>
              </a:rPr>
              <a:t>Data-Driven Decisions</a:t>
            </a:r>
            <a:r>
              <a:rPr lang="en-US" sz="1800" dirty="0" smtClean="0">
                <a:latin typeface="+mn-lt"/>
              </a:rPr>
              <a:t>: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Data clearly shows trends, issues and improvements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Data provides visibility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Data used to communicate more effectively 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Everyone knows what the goal is and how to achieve it</a:t>
            </a:r>
          </a:p>
          <a:p>
            <a:pPr marL="230188" indent="-230188"/>
            <a:endParaRPr lang="en-US" sz="1800" dirty="0" smtClean="0">
              <a:latin typeface="+mn-lt"/>
            </a:endParaRPr>
          </a:p>
          <a:p>
            <a:endParaRPr lang="en-US" sz="1800" dirty="0" smtClean="0">
              <a:latin typeface="+mn-lt"/>
            </a:endParaRPr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1_Blank Presentation">
      <a:majorFont>
        <a:latin typeface="Arial Black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13412</TotalTime>
  <Words>353</Words>
  <Application>Microsoft Office PowerPoint</Application>
  <PresentationFormat>On-screen Show (4:3)</PresentationFormat>
  <Paragraphs>52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1_Blank Presentation</vt:lpstr>
      <vt:lpstr>Case Study  Managing Chemical Costs by Finding Optimal Alum Usage   (Analyzing Alum effect on Settled Water Turbidity)</vt:lpstr>
      <vt:lpstr>Problem:  Alum costs are increasing</vt:lpstr>
      <vt:lpstr>Plan: Analyzing the problem</vt:lpstr>
      <vt:lpstr>Plan: Identify the problem</vt:lpstr>
      <vt:lpstr>Do-Check: Sustainability</vt:lpstr>
      <vt:lpstr>Act: Results and Continuous Improvement</vt:lpstr>
    </vt:vector>
  </TitlesOfParts>
  <Company>Hach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Network Administrator</dc:creator>
  <cp:lastModifiedBy>gmiles</cp:lastModifiedBy>
  <cp:revision>374</cp:revision>
  <dcterms:created xsi:type="dcterms:W3CDTF">2005-01-06T01:25:25Z</dcterms:created>
  <dcterms:modified xsi:type="dcterms:W3CDTF">2012-07-20T16:40:17Z</dcterms:modified>
</cp:coreProperties>
</file>